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8195" y="330771"/>
            <a:ext cx="7789798" cy="166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3081337"/>
            <a:ext cx="10972164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vivor.infoready4.com/#homePag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infoready.freshdesk.com/support/solutions/1400007281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49" y="1137005"/>
            <a:ext cx="7327429" cy="20138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989" y="3892613"/>
            <a:ext cx="10079990" cy="12323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3950" spc="-35" dirty="0">
                <a:latin typeface="Calibri"/>
                <a:cs typeface="Calibri"/>
              </a:rPr>
              <a:t>METAvivor</a:t>
            </a:r>
            <a:r>
              <a:rPr sz="3950" spc="-190" dirty="0">
                <a:latin typeface="Calibri"/>
                <a:cs typeface="Calibri"/>
              </a:rPr>
              <a:t> </a:t>
            </a:r>
            <a:r>
              <a:rPr sz="3950" spc="-155" dirty="0">
                <a:latin typeface="Calibri"/>
                <a:cs typeface="Calibri"/>
              </a:rPr>
              <a:t>Research</a:t>
            </a:r>
            <a:r>
              <a:rPr sz="3950" spc="-275" dirty="0">
                <a:latin typeface="Calibri"/>
                <a:cs typeface="Calibri"/>
              </a:rPr>
              <a:t> </a:t>
            </a:r>
            <a:r>
              <a:rPr sz="3950" spc="-140" dirty="0">
                <a:latin typeface="Calibri"/>
                <a:cs typeface="Calibri"/>
              </a:rPr>
              <a:t>Grant</a:t>
            </a:r>
            <a:r>
              <a:rPr sz="3950" spc="-30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Applicant</a:t>
            </a:r>
            <a:r>
              <a:rPr sz="3950" spc="-21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Training</a:t>
            </a:r>
            <a:r>
              <a:rPr sz="3950" spc="-2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2025</a:t>
            </a:r>
            <a:endParaRPr sz="3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7789798" cy="1665922"/>
          </a:xfrm>
          <a:prstGeom prst="rect">
            <a:avLst/>
          </a:prstGeom>
        </p:spPr>
        <p:txBody>
          <a:bodyPr vert="horz" wrap="square" lIns="0" tIns="308673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sz="3600" u="sng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2025</a:t>
            </a:r>
            <a:r>
              <a:rPr sz="3600" u="sng" spc="-9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 </a:t>
            </a:r>
            <a:r>
              <a:rPr sz="3600" u="sng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Quality</a:t>
            </a:r>
            <a:r>
              <a:rPr sz="3600" u="sng" spc="-55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 </a:t>
            </a:r>
            <a:r>
              <a:rPr sz="3600" u="sng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of</a:t>
            </a:r>
            <a:r>
              <a:rPr sz="3600" u="sng" spc="-75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 </a:t>
            </a:r>
            <a:r>
              <a:rPr sz="3600" u="sng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Life</a:t>
            </a:r>
            <a:r>
              <a:rPr sz="3600" u="sng" spc="-8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 </a:t>
            </a:r>
            <a:r>
              <a:rPr sz="3600" u="sng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Research</a:t>
            </a:r>
            <a:r>
              <a:rPr sz="3600" u="sng" spc="-11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 </a:t>
            </a:r>
            <a:r>
              <a:rPr sz="3600" u="sng" spc="-1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</a:rPr>
              <a:t>Award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1524000"/>
            <a:ext cx="10186670" cy="484196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7180" marR="192405" indent="-285115">
              <a:lnSpc>
                <a:spcPct val="100800"/>
              </a:lnSpc>
              <a:spcBef>
                <a:spcPts val="85"/>
              </a:spcBef>
              <a:buFont typeface="Courier New"/>
              <a:buChar char="o"/>
              <a:tabLst>
                <a:tab pos="298450" algn="l"/>
              </a:tabLst>
            </a:pPr>
            <a:r>
              <a:rPr sz="2000" spc="-20" dirty="0">
                <a:latin typeface="Calibri"/>
                <a:cs typeface="Calibri"/>
              </a:rPr>
              <a:t>METAvivor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offering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awards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up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 $200,000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(total)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over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two years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quality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researchers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	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foundation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translational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research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designed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improve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life </a:t>
            </a:r>
            <a:r>
              <a:rPr sz="2000" dirty="0">
                <a:latin typeface="Calibri"/>
                <a:cs typeface="Calibri"/>
              </a:rPr>
              <a:t>and/or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mitigate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effects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metastatic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breast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cancer.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Courier New"/>
              <a:buChar char="o"/>
            </a:pPr>
            <a:endParaRPr sz="2000" dirty="0">
              <a:latin typeface="Calibri"/>
              <a:cs typeface="Calibri"/>
            </a:endParaRPr>
          </a:p>
          <a:p>
            <a:pPr marL="297180" marR="5080" indent="-285115">
              <a:lnSpc>
                <a:spcPts val="2100"/>
              </a:lnSpc>
              <a:buFont typeface="Courier New"/>
              <a:buChar char="o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$3000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years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travel),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indirect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up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award.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urier New"/>
              <a:buChar char="o"/>
            </a:pPr>
            <a:endParaRPr sz="2000" dirty="0">
              <a:latin typeface="Calibri"/>
              <a:cs typeface="Calibri"/>
            </a:endParaRPr>
          </a:p>
          <a:p>
            <a:pPr marL="297180" marR="241300" indent="-285115" algn="just">
              <a:lnSpc>
                <a:spcPct val="99100"/>
              </a:lnSpc>
              <a:buFont typeface="Courier New"/>
              <a:buChar char="o"/>
              <a:tabLst>
                <a:tab pos="298450" algn="l"/>
              </a:tabLst>
            </a:pPr>
            <a:r>
              <a:rPr sz="2000" dirty="0">
                <a:latin typeface="Times New Roman"/>
                <a:cs typeface="Times New Roman"/>
              </a:rPr>
              <a:t>Applicants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PhD,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MD,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DVM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doctoral degree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 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accredited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	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independent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beyond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trainee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(i.e.,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postdoctoral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fellow, </a:t>
            </a:r>
            <a:r>
              <a:rPr sz="2000" dirty="0">
                <a:latin typeface="Times New Roman"/>
                <a:cs typeface="Times New Roman"/>
              </a:rPr>
              <a:t>student,</a:t>
            </a:r>
            <a:r>
              <a:rPr sz="2000" spc="-10" dirty="0">
                <a:latin typeface="Times New Roman"/>
                <a:cs typeface="Times New Roman"/>
              </a:rPr>
              <a:t> clinical fellow,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resident,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United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States.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urier New"/>
              <a:buChar char="o"/>
            </a:pPr>
            <a:endParaRPr sz="2000" dirty="0">
              <a:latin typeface="Times New Roman"/>
              <a:cs typeface="Times New Roman"/>
            </a:endParaRPr>
          </a:p>
          <a:p>
            <a:pPr marL="297180" marR="160655" indent="-285115">
              <a:lnSpc>
                <a:spcPct val="100800"/>
              </a:lnSpc>
              <a:buFont typeface="Courier New"/>
              <a:buChar char="o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We </a:t>
            </a:r>
            <a:r>
              <a:rPr sz="2000" spc="-10" dirty="0">
                <a:latin typeface="Calibri"/>
                <a:cs typeface="Calibri"/>
              </a:rPr>
              <a:t>anticipate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approximately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30%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applicants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 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Letter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(LOI)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invited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120"/>
              </a:spcBef>
              <a:buFont typeface="Courier New"/>
              <a:buChar char="o"/>
              <a:tabLst>
                <a:tab pos="297815" algn="l"/>
              </a:tabLst>
            </a:pPr>
            <a:r>
              <a:rPr sz="2000" dirty="0">
                <a:latin typeface="Calibri"/>
                <a:cs typeface="Calibri"/>
              </a:rPr>
              <a:t>Only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invited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applications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funding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609600"/>
            <a:ext cx="8302065" cy="5929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027" y="658283"/>
            <a:ext cx="41319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Peer</a:t>
            </a:r>
            <a:r>
              <a:rPr sz="3600" u="sng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Review</a:t>
            </a:r>
            <a:r>
              <a:rPr sz="3600" u="sng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707197"/>
            <a:ext cx="10175239" cy="44671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marR="613410" indent="-343535">
              <a:lnSpc>
                <a:spcPts val="2100"/>
              </a:lnSpc>
              <a:spcBef>
                <a:spcPts val="220"/>
              </a:spcBef>
              <a:buAutoNum type="arabicPeriod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Reviewers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critical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mission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ensure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METAvivor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fair, </a:t>
            </a:r>
            <a:r>
              <a:rPr sz="2000" dirty="0">
                <a:latin typeface="Calibri"/>
                <a:cs typeface="Calibri"/>
              </a:rPr>
              <a:t>independent,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expert,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timely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reviews.</a:t>
            </a:r>
            <a:endParaRPr sz="2000" dirty="0">
              <a:latin typeface="Calibri"/>
              <a:cs typeface="Calibri"/>
            </a:endParaRPr>
          </a:p>
          <a:p>
            <a:pPr marL="355600" marR="189865" indent="-343535">
              <a:lnSpc>
                <a:spcPct val="100800"/>
              </a:lnSpc>
              <a:spcBef>
                <a:spcPts val="2120"/>
              </a:spcBef>
              <a:buAutoNum type="arabicPeriod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METAvivor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two-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applications,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steps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involving </a:t>
            </a:r>
            <a:r>
              <a:rPr sz="2000" dirty="0">
                <a:latin typeface="Calibri"/>
                <a:cs typeface="Calibri"/>
              </a:rPr>
              <a:t>dynamic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interaction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scientists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disease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survivors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(Patient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Advocate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Reviewers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(PARs).</a:t>
            </a:r>
            <a:endParaRPr sz="2000" dirty="0">
              <a:latin typeface="Calibri"/>
              <a:cs typeface="Calibri"/>
            </a:endParaRPr>
          </a:p>
          <a:p>
            <a:pPr marL="355600" marR="299720" indent="-343535">
              <a:lnSpc>
                <a:spcPct val="100800"/>
              </a:lnSpc>
              <a:spcBef>
                <a:spcPts val="2105"/>
              </a:spcBef>
              <a:buAutoNum type="arabicPeriod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first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scientific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advocate peer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Intent </a:t>
            </a:r>
            <a:r>
              <a:rPr sz="2000" dirty="0">
                <a:latin typeface="Calibri"/>
                <a:cs typeface="Calibri"/>
              </a:rPr>
              <a:t>applications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(LOIs),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measured </a:t>
            </a:r>
            <a:r>
              <a:rPr sz="2000" spc="-10" dirty="0">
                <a:latin typeface="Calibri"/>
                <a:cs typeface="Calibri"/>
              </a:rPr>
              <a:t>against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established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criteria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scientific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merit.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leading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scientists,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clinicians,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PARs.</a:t>
            </a:r>
            <a:endParaRPr sz="20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800"/>
              </a:lnSpc>
              <a:spcBef>
                <a:spcPts val="2105"/>
              </a:spcBef>
              <a:buAutoNum type="arabicPeriod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recommendations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scientific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merit,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potential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impact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adherence</a:t>
            </a:r>
            <a:r>
              <a:rPr sz="2000" dirty="0">
                <a:latin typeface="Calibri"/>
                <a:cs typeface="Calibri"/>
              </a:rPr>
              <a:t> 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intent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award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mechanism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relevance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METAvivor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goals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76200"/>
            <a:ext cx="7789798" cy="1665922"/>
          </a:xfrm>
          <a:prstGeom prst="rect">
            <a:avLst/>
          </a:prstGeom>
        </p:spPr>
        <p:txBody>
          <a:bodyPr vert="horz" wrap="square" lIns="0" tIns="545782" rIns="0" bIns="0" rtlCol="0">
            <a:spAutoFit/>
          </a:bodyPr>
          <a:lstStyle/>
          <a:p>
            <a:pPr marL="2464435" marR="5080" indent="-1958339">
              <a:lnSpc>
                <a:spcPct val="100899"/>
              </a:lnSpc>
              <a:spcBef>
                <a:spcPts val="65"/>
              </a:spcBef>
            </a:pPr>
            <a:r>
              <a:rPr sz="3600" u="sng" dirty="0">
                <a:uFill>
                  <a:solidFill>
                    <a:srgbClr val="000000"/>
                  </a:solidFill>
                </a:uFill>
              </a:rPr>
              <a:t>How</a:t>
            </a:r>
            <a:r>
              <a:rPr sz="3600" u="sng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Letters</a:t>
            </a:r>
            <a:r>
              <a:rPr sz="3600" u="sng" spc="-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3600" u="sng" spc="-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</a:rPr>
              <a:t>Intent</a:t>
            </a:r>
            <a:r>
              <a:rPr sz="3600" u="sng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(LOI)</a:t>
            </a:r>
            <a:r>
              <a:rPr sz="3600" u="sng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sz="3600" u="sng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</a:rPr>
              <a:t>Invited</a:t>
            </a:r>
            <a:r>
              <a:rPr sz="3600" spc="-10" dirty="0"/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Grants</a:t>
            </a:r>
            <a:r>
              <a:rPr sz="3600" u="sng" spc="-1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are</a:t>
            </a:r>
            <a:r>
              <a:rPr sz="3600" u="sng" spc="-1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</a:rPr>
              <a:t>Scored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918" y="2438400"/>
            <a:ext cx="10972164" cy="3410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A</a:t>
            </a:r>
            <a:r>
              <a:rPr sz="2000" spc="-45" dirty="0"/>
              <a:t> </a:t>
            </a:r>
            <a:r>
              <a:rPr sz="2000" dirty="0"/>
              <a:t>scale</a:t>
            </a:r>
            <a:r>
              <a:rPr sz="2000" spc="-50" dirty="0"/>
              <a:t> </a:t>
            </a:r>
            <a:r>
              <a:rPr sz="2000" dirty="0"/>
              <a:t>of</a:t>
            </a:r>
            <a:r>
              <a:rPr sz="2000" spc="-5" dirty="0"/>
              <a:t> </a:t>
            </a:r>
            <a:r>
              <a:rPr sz="2000" dirty="0"/>
              <a:t>1</a:t>
            </a:r>
            <a:r>
              <a:rPr sz="2000" spc="-65" dirty="0"/>
              <a:t> </a:t>
            </a:r>
            <a:r>
              <a:rPr sz="2000" dirty="0"/>
              <a:t>through</a:t>
            </a:r>
            <a:r>
              <a:rPr sz="2000" spc="-30" dirty="0"/>
              <a:t> </a:t>
            </a:r>
            <a:r>
              <a:rPr sz="2000" dirty="0"/>
              <a:t>9</a:t>
            </a:r>
            <a:r>
              <a:rPr sz="2000" spc="-65" dirty="0"/>
              <a:t> </a:t>
            </a:r>
            <a:r>
              <a:rPr sz="2000" dirty="0"/>
              <a:t>will</a:t>
            </a:r>
            <a:r>
              <a:rPr sz="2000" spc="-20" dirty="0"/>
              <a:t> </a:t>
            </a:r>
            <a:r>
              <a:rPr sz="2000" dirty="0"/>
              <a:t>be</a:t>
            </a:r>
            <a:r>
              <a:rPr sz="2000" spc="15" dirty="0"/>
              <a:t> </a:t>
            </a:r>
            <a:r>
              <a:rPr sz="2000" spc="-10" dirty="0"/>
              <a:t>utilized</a:t>
            </a:r>
            <a:r>
              <a:rPr sz="2000" spc="-20" dirty="0"/>
              <a:t> </a:t>
            </a:r>
            <a:r>
              <a:rPr sz="2000" dirty="0"/>
              <a:t>with</a:t>
            </a:r>
            <a:r>
              <a:rPr sz="2000" spc="-30" dirty="0"/>
              <a:t> </a:t>
            </a:r>
            <a:r>
              <a:rPr sz="2000" dirty="0"/>
              <a:t>1</a:t>
            </a:r>
            <a:r>
              <a:rPr sz="2000" spc="5" dirty="0"/>
              <a:t> </a:t>
            </a:r>
            <a:r>
              <a:rPr sz="2000" dirty="0"/>
              <a:t>being</a:t>
            </a:r>
            <a:r>
              <a:rPr sz="2000" spc="-5" dirty="0"/>
              <a:t> </a:t>
            </a:r>
            <a:r>
              <a:rPr sz="2000" dirty="0"/>
              <a:t>the</a:t>
            </a:r>
            <a:r>
              <a:rPr sz="2000" spc="-50" dirty="0"/>
              <a:t> </a:t>
            </a:r>
            <a:r>
              <a:rPr sz="2000" dirty="0"/>
              <a:t>maximum</a:t>
            </a:r>
            <a:r>
              <a:rPr sz="2000" spc="5" dirty="0"/>
              <a:t> </a:t>
            </a:r>
            <a:r>
              <a:rPr sz="2000" dirty="0"/>
              <a:t>possible</a:t>
            </a:r>
            <a:r>
              <a:rPr sz="2000" spc="-50" dirty="0"/>
              <a:t> </a:t>
            </a:r>
            <a:r>
              <a:rPr sz="2000" dirty="0"/>
              <a:t>impact</a:t>
            </a:r>
            <a:r>
              <a:rPr sz="2000" spc="15" dirty="0"/>
              <a:t> </a:t>
            </a:r>
            <a:r>
              <a:rPr sz="2000" dirty="0"/>
              <a:t>for</a:t>
            </a:r>
            <a:r>
              <a:rPr sz="2000" spc="-10" dirty="0"/>
              <a:t> patients:</a:t>
            </a:r>
          </a:p>
          <a:p>
            <a:pPr marL="306705" indent="-285750">
              <a:lnSpc>
                <a:spcPct val="100000"/>
              </a:lnSpc>
              <a:spcBef>
                <a:spcPts val="2120"/>
              </a:spcBef>
              <a:buFont typeface="Arial MT"/>
              <a:buChar char="•"/>
              <a:tabLst>
                <a:tab pos="307340" algn="l"/>
              </a:tabLst>
            </a:pPr>
            <a:r>
              <a:rPr sz="2000" b="1" spc="-10" dirty="0">
                <a:latin typeface="Calibri"/>
                <a:cs typeface="Calibri"/>
              </a:rPr>
              <a:t>1-</a:t>
            </a:r>
            <a:r>
              <a:rPr sz="2000" b="1" dirty="0">
                <a:latin typeface="Calibri"/>
                <a:cs typeface="Calibri"/>
              </a:rPr>
              <a:t>3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Very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strong</a:t>
            </a:r>
            <a:r>
              <a:rPr sz="2000" dirty="0"/>
              <a:t>,</a:t>
            </a:r>
            <a:r>
              <a:rPr sz="2000" spc="-45" dirty="0"/>
              <a:t> </a:t>
            </a:r>
            <a:r>
              <a:rPr sz="2000" dirty="0"/>
              <a:t>maximum</a:t>
            </a:r>
            <a:r>
              <a:rPr sz="2000" spc="-40" dirty="0"/>
              <a:t> </a:t>
            </a:r>
            <a:r>
              <a:rPr sz="2000" dirty="0"/>
              <a:t>possible</a:t>
            </a:r>
            <a:r>
              <a:rPr sz="2000" spc="-55" dirty="0"/>
              <a:t> </a:t>
            </a:r>
            <a:r>
              <a:rPr sz="2000" dirty="0"/>
              <a:t>impact</a:t>
            </a:r>
            <a:r>
              <a:rPr sz="2000" spc="-45" dirty="0"/>
              <a:t> </a:t>
            </a:r>
            <a:r>
              <a:rPr sz="2000" dirty="0"/>
              <a:t>for</a:t>
            </a:r>
            <a:r>
              <a:rPr sz="2000" spc="-20" dirty="0"/>
              <a:t> </a:t>
            </a:r>
            <a:r>
              <a:rPr sz="2000" dirty="0"/>
              <a:t>patients</a:t>
            </a:r>
            <a:r>
              <a:rPr sz="2000" spc="-55" dirty="0"/>
              <a:t> </a:t>
            </a:r>
            <a:r>
              <a:rPr sz="2000" dirty="0"/>
              <a:t>(most</a:t>
            </a:r>
            <a:r>
              <a:rPr sz="2000" spc="-25" dirty="0"/>
              <a:t> </a:t>
            </a:r>
            <a:r>
              <a:rPr sz="2000" dirty="0"/>
              <a:t>competitive</a:t>
            </a:r>
            <a:r>
              <a:rPr sz="2000" spc="-45" dirty="0"/>
              <a:t> </a:t>
            </a:r>
            <a:r>
              <a:rPr sz="2000" dirty="0"/>
              <a:t>applications</a:t>
            </a:r>
            <a:r>
              <a:rPr sz="2000" spc="-50" dirty="0"/>
              <a:t> </a:t>
            </a:r>
            <a:r>
              <a:rPr sz="2000" dirty="0"/>
              <a:t>score</a:t>
            </a:r>
            <a:r>
              <a:rPr sz="2000" spc="-50" dirty="0"/>
              <a:t> </a:t>
            </a:r>
            <a:r>
              <a:rPr sz="2000" dirty="0"/>
              <a:t>in</a:t>
            </a:r>
            <a:r>
              <a:rPr sz="2000" spc="-70" dirty="0"/>
              <a:t> </a:t>
            </a:r>
            <a:r>
              <a:rPr sz="2000" dirty="0"/>
              <a:t>this</a:t>
            </a:r>
            <a:r>
              <a:rPr sz="2000" spc="-40" dirty="0"/>
              <a:t> </a:t>
            </a:r>
            <a:r>
              <a:rPr sz="2000" spc="-10" dirty="0"/>
              <a:t>range</a:t>
            </a:r>
            <a:r>
              <a:rPr lang="en-US" sz="2000" spc="-10" dirty="0"/>
              <a:t>)</a:t>
            </a:r>
            <a:endParaRPr sz="2000" spc="-10" dirty="0"/>
          </a:p>
          <a:p>
            <a:pPr marL="306705" indent="-28575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07340" algn="l"/>
              </a:tabLst>
            </a:pPr>
            <a:r>
              <a:rPr sz="2000" b="1" spc="-10" dirty="0">
                <a:latin typeface="Calibri"/>
                <a:cs typeface="Calibri"/>
              </a:rPr>
              <a:t>4-</a:t>
            </a:r>
            <a:r>
              <a:rPr sz="2000" b="1" dirty="0">
                <a:latin typeface="Calibri"/>
                <a:cs typeface="Calibri"/>
              </a:rPr>
              <a:t>6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Average</a:t>
            </a:r>
            <a:r>
              <a:rPr sz="2000" spc="-10" dirty="0"/>
              <a:t>,</a:t>
            </a:r>
            <a:r>
              <a:rPr sz="2000" spc="-20" dirty="0"/>
              <a:t> </a:t>
            </a:r>
            <a:r>
              <a:rPr sz="2000" spc="-10" dirty="0"/>
              <a:t>moderate</a:t>
            </a:r>
            <a:r>
              <a:rPr sz="2000" spc="10" dirty="0"/>
              <a:t> </a:t>
            </a:r>
            <a:r>
              <a:rPr sz="2000" dirty="0"/>
              <a:t>impact</a:t>
            </a:r>
            <a:r>
              <a:rPr sz="2000" spc="-20" dirty="0"/>
              <a:t> </a:t>
            </a:r>
            <a:r>
              <a:rPr sz="2000" dirty="0"/>
              <a:t>(might</a:t>
            </a:r>
            <a:r>
              <a:rPr sz="2000" spc="-40" dirty="0"/>
              <a:t> </a:t>
            </a:r>
            <a:r>
              <a:rPr sz="2000" dirty="0"/>
              <a:t>be</a:t>
            </a:r>
            <a:r>
              <a:rPr sz="2000" spc="-45" dirty="0"/>
              <a:t> </a:t>
            </a:r>
            <a:r>
              <a:rPr sz="2000" dirty="0"/>
              <a:t>a</a:t>
            </a:r>
            <a:r>
              <a:rPr sz="2000" spc="-25" dirty="0"/>
              <a:t> </a:t>
            </a:r>
            <a:r>
              <a:rPr sz="2000" dirty="0"/>
              <a:t>good</a:t>
            </a:r>
            <a:r>
              <a:rPr sz="2000" spc="-50" dirty="0"/>
              <a:t> </a:t>
            </a:r>
            <a:r>
              <a:rPr sz="2000" dirty="0"/>
              <a:t>application</a:t>
            </a:r>
            <a:r>
              <a:rPr sz="2000" spc="5" dirty="0"/>
              <a:t> </a:t>
            </a:r>
            <a:r>
              <a:rPr sz="2000" dirty="0"/>
              <a:t>but</a:t>
            </a:r>
            <a:r>
              <a:rPr sz="2000" spc="5" dirty="0"/>
              <a:t> </a:t>
            </a:r>
            <a:r>
              <a:rPr sz="2000" dirty="0"/>
              <a:t>not quite</a:t>
            </a:r>
            <a:r>
              <a:rPr sz="2000" spc="-45" dirty="0"/>
              <a:t> </a:t>
            </a:r>
            <a:r>
              <a:rPr sz="2000" dirty="0"/>
              <a:t>as</a:t>
            </a:r>
            <a:r>
              <a:rPr sz="2000" spc="-65" dirty="0"/>
              <a:t> </a:t>
            </a:r>
            <a:r>
              <a:rPr sz="2000" dirty="0"/>
              <a:t>compelling</a:t>
            </a:r>
            <a:r>
              <a:rPr sz="2000" spc="-35" dirty="0"/>
              <a:t> </a:t>
            </a:r>
            <a:r>
              <a:rPr sz="2000" dirty="0"/>
              <a:t>in</a:t>
            </a:r>
            <a:r>
              <a:rPr sz="2000" spc="-55" dirty="0"/>
              <a:t> </a:t>
            </a:r>
            <a:r>
              <a:rPr sz="2000" dirty="0"/>
              <a:t>terms</a:t>
            </a:r>
            <a:r>
              <a:rPr sz="2000" spc="-10" dirty="0"/>
              <a:t> </a:t>
            </a:r>
            <a:r>
              <a:rPr sz="2000" dirty="0"/>
              <a:t>of</a:t>
            </a:r>
            <a:r>
              <a:rPr sz="2000" spc="-50" dirty="0"/>
              <a:t> </a:t>
            </a:r>
            <a:r>
              <a:rPr sz="2000" spc="-10" dirty="0"/>
              <a:t>impact)</a:t>
            </a:r>
          </a:p>
          <a:p>
            <a:pPr marL="306705" indent="-28575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07340" algn="l"/>
              </a:tabLst>
            </a:pPr>
            <a:r>
              <a:rPr sz="2000" b="1" spc="-10" dirty="0">
                <a:latin typeface="Calibri"/>
                <a:cs typeface="Calibri"/>
              </a:rPr>
              <a:t>7-</a:t>
            </a:r>
            <a:r>
              <a:rPr sz="2000" b="1" dirty="0">
                <a:latin typeface="Calibri"/>
                <a:cs typeface="Calibri"/>
              </a:rPr>
              <a:t>9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Weak</a:t>
            </a:r>
            <a:r>
              <a:rPr sz="2000" dirty="0"/>
              <a:t>,</a:t>
            </a:r>
            <a:r>
              <a:rPr sz="2000" spc="-30" dirty="0"/>
              <a:t> </a:t>
            </a:r>
            <a:r>
              <a:rPr sz="2000" dirty="0"/>
              <a:t>low</a:t>
            </a:r>
            <a:r>
              <a:rPr sz="2000" spc="-30" dirty="0"/>
              <a:t> </a:t>
            </a:r>
            <a:r>
              <a:rPr sz="2000" spc="-10" dirty="0"/>
              <a:t>Impact</a:t>
            </a:r>
          </a:p>
          <a:p>
            <a:pPr marL="8255">
              <a:lnSpc>
                <a:spcPct val="100000"/>
              </a:lnSpc>
              <a:spcBef>
                <a:spcPts val="425"/>
              </a:spcBef>
            </a:pPr>
            <a:endParaRPr sz="2000" spc="-10" dirty="0"/>
          </a:p>
          <a:p>
            <a:pPr marL="20955" marR="5080">
              <a:lnSpc>
                <a:spcPct val="100899"/>
              </a:lnSpc>
            </a:pPr>
            <a:r>
              <a:rPr sz="2000" spc="-10" dirty="0"/>
              <a:t>Every</a:t>
            </a:r>
            <a:r>
              <a:rPr sz="2000" spc="-55" dirty="0"/>
              <a:t> </a:t>
            </a:r>
            <a:r>
              <a:rPr sz="2000" dirty="0"/>
              <a:t>LOI</a:t>
            </a:r>
            <a:r>
              <a:rPr sz="2000" spc="-65" dirty="0"/>
              <a:t> </a:t>
            </a:r>
            <a:r>
              <a:rPr sz="2000" dirty="0"/>
              <a:t>and</a:t>
            </a:r>
            <a:r>
              <a:rPr sz="2000" spc="-40" dirty="0"/>
              <a:t> </a:t>
            </a:r>
            <a:r>
              <a:rPr sz="2000" spc="-10" dirty="0"/>
              <a:t>grant</a:t>
            </a:r>
            <a:r>
              <a:rPr sz="2000" spc="-65" dirty="0"/>
              <a:t> </a:t>
            </a:r>
            <a:r>
              <a:rPr sz="2000" dirty="0"/>
              <a:t>is</a:t>
            </a:r>
            <a:r>
              <a:rPr sz="2000" spc="-20" dirty="0"/>
              <a:t> </a:t>
            </a:r>
            <a:r>
              <a:rPr sz="2000" spc="-10" dirty="0"/>
              <a:t>reviewed</a:t>
            </a:r>
            <a:r>
              <a:rPr sz="2000" spc="-30" dirty="0"/>
              <a:t> </a:t>
            </a:r>
            <a:r>
              <a:rPr sz="2000" dirty="0"/>
              <a:t>by</a:t>
            </a:r>
            <a:r>
              <a:rPr sz="2000" spc="-55" dirty="0"/>
              <a:t> </a:t>
            </a:r>
            <a:r>
              <a:rPr sz="2000" dirty="0"/>
              <a:t>1-2 scientific </a:t>
            </a:r>
            <a:r>
              <a:rPr sz="2000" spc="-10" dirty="0"/>
              <a:t>reviewers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35" dirty="0"/>
              <a:t> </a:t>
            </a:r>
            <a:r>
              <a:rPr sz="2000" spc="-10" dirty="0"/>
              <a:t>1-</a:t>
            </a:r>
            <a:r>
              <a:rPr sz="2000" dirty="0"/>
              <a:t>2</a:t>
            </a:r>
            <a:r>
              <a:rPr sz="2000" spc="-5" dirty="0"/>
              <a:t> </a:t>
            </a:r>
            <a:r>
              <a:rPr sz="2000" spc="-10" dirty="0"/>
              <a:t>patient</a:t>
            </a:r>
            <a:r>
              <a:rPr sz="2000" spc="-65" dirty="0"/>
              <a:t> </a:t>
            </a:r>
            <a:r>
              <a:rPr sz="2000" spc="-10" dirty="0"/>
              <a:t>advocate</a:t>
            </a:r>
            <a:r>
              <a:rPr sz="2000" spc="5" dirty="0"/>
              <a:t> </a:t>
            </a:r>
            <a:r>
              <a:rPr sz="2000" spc="-10" dirty="0"/>
              <a:t>reviewers</a:t>
            </a:r>
            <a:r>
              <a:rPr sz="2000" spc="-15" dirty="0"/>
              <a:t> </a:t>
            </a:r>
            <a:r>
              <a:rPr sz="2000" spc="-20" dirty="0"/>
              <a:t>(PARs).</a:t>
            </a:r>
            <a:r>
              <a:rPr sz="2000" dirty="0"/>
              <a:t> The</a:t>
            </a:r>
            <a:r>
              <a:rPr sz="2000" spc="10" dirty="0"/>
              <a:t> </a:t>
            </a:r>
            <a:r>
              <a:rPr sz="2000" spc="-35" dirty="0"/>
              <a:t>PARs</a:t>
            </a:r>
            <a:r>
              <a:rPr sz="2000" spc="-25" dirty="0"/>
              <a:t> </a:t>
            </a:r>
            <a:r>
              <a:rPr sz="2000" spc="-10" dirty="0"/>
              <a:t>review </a:t>
            </a:r>
            <a:r>
              <a:rPr sz="2000" dirty="0"/>
              <a:t>for</a:t>
            </a:r>
            <a:r>
              <a:rPr sz="2000" spc="-45" dirty="0"/>
              <a:t> </a:t>
            </a:r>
            <a:r>
              <a:rPr sz="2000" dirty="0"/>
              <a:t>overall</a:t>
            </a:r>
            <a:r>
              <a:rPr sz="2000" spc="-55" dirty="0"/>
              <a:t> </a:t>
            </a:r>
            <a:r>
              <a:rPr sz="2000" dirty="0"/>
              <a:t>impact</a:t>
            </a:r>
            <a:r>
              <a:rPr sz="2000" spc="-20" dirty="0"/>
              <a:t> </a:t>
            </a:r>
            <a:r>
              <a:rPr sz="2000" dirty="0"/>
              <a:t>only</a:t>
            </a:r>
            <a:r>
              <a:rPr sz="2000" spc="-75" dirty="0"/>
              <a:t> </a:t>
            </a:r>
            <a:r>
              <a:rPr sz="2000" dirty="0"/>
              <a:t>and</a:t>
            </a:r>
            <a:r>
              <a:rPr sz="2000" spc="-60" dirty="0"/>
              <a:t> </a:t>
            </a:r>
            <a:r>
              <a:rPr sz="2000" dirty="0"/>
              <a:t>their</a:t>
            </a:r>
            <a:r>
              <a:rPr sz="2000" spc="-40" dirty="0"/>
              <a:t> </a:t>
            </a:r>
            <a:r>
              <a:rPr sz="2000" dirty="0"/>
              <a:t>scores</a:t>
            </a:r>
            <a:r>
              <a:rPr sz="2000" spc="-45" dirty="0"/>
              <a:t> </a:t>
            </a:r>
            <a:r>
              <a:rPr sz="2000" dirty="0"/>
              <a:t>are</a:t>
            </a:r>
            <a:r>
              <a:rPr sz="2000" spc="-80" dirty="0"/>
              <a:t> </a:t>
            </a:r>
            <a:r>
              <a:rPr sz="2000" dirty="0"/>
              <a:t>averaged</a:t>
            </a:r>
            <a:r>
              <a:rPr sz="2000" spc="10" dirty="0"/>
              <a:t> </a:t>
            </a:r>
            <a:r>
              <a:rPr sz="2000" dirty="0"/>
              <a:t>with</a:t>
            </a:r>
            <a:r>
              <a:rPr sz="2000" spc="-65" dirty="0"/>
              <a:t> </a:t>
            </a:r>
            <a:r>
              <a:rPr sz="2000" dirty="0"/>
              <a:t>the</a:t>
            </a:r>
            <a:r>
              <a:rPr sz="2000" spc="-15" dirty="0"/>
              <a:t> </a:t>
            </a:r>
            <a:r>
              <a:rPr sz="2000" spc="-10" dirty="0"/>
              <a:t>scientific</a:t>
            </a:r>
            <a:r>
              <a:rPr sz="2000" spc="-30" dirty="0"/>
              <a:t> </a:t>
            </a:r>
            <a:r>
              <a:rPr sz="2000" dirty="0"/>
              <a:t>reviewer</a:t>
            </a:r>
            <a:r>
              <a:rPr sz="2000" spc="-40" dirty="0"/>
              <a:t> </a:t>
            </a:r>
            <a:r>
              <a:rPr sz="2000" dirty="0"/>
              <a:t>impact</a:t>
            </a:r>
            <a:r>
              <a:rPr sz="2000" spc="-90" dirty="0"/>
              <a:t> </a:t>
            </a:r>
            <a:r>
              <a:rPr sz="2000" spc="-10" dirty="0"/>
              <a:t>scores.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9975" y="695325"/>
            <a:ext cx="7753350" cy="59912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264" y="44450"/>
            <a:ext cx="889635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/>
              <a:t>How</a:t>
            </a:r>
            <a:r>
              <a:rPr sz="3600" spc="-130" dirty="0"/>
              <a:t> </a:t>
            </a:r>
            <a:r>
              <a:rPr sz="3600" spc="-120" dirty="0"/>
              <a:t>To</a:t>
            </a:r>
            <a:r>
              <a:rPr sz="3600" spc="-145" dirty="0"/>
              <a:t> </a:t>
            </a:r>
            <a:r>
              <a:rPr sz="3600" dirty="0"/>
              <a:t>Access</a:t>
            </a:r>
            <a:r>
              <a:rPr sz="3600" spc="-185" dirty="0"/>
              <a:t> </a:t>
            </a:r>
            <a:r>
              <a:rPr sz="3600" dirty="0"/>
              <a:t>InfoReady</a:t>
            </a:r>
            <a:r>
              <a:rPr sz="3600" spc="-170" dirty="0"/>
              <a:t> </a:t>
            </a:r>
            <a:r>
              <a:rPr sz="3600" spc="-20" dirty="0"/>
              <a:t>for</a:t>
            </a:r>
            <a:r>
              <a:rPr sz="3600" spc="-125" dirty="0"/>
              <a:t> </a:t>
            </a:r>
            <a:r>
              <a:rPr sz="3600" spc="-10" dirty="0"/>
              <a:t>Review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618595" y="2209800"/>
            <a:ext cx="3081338" cy="27976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ts val="1250"/>
              </a:lnSpc>
            </a:pPr>
            <a:endParaRPr lang="en-US" dirty="0">
              <a:latin typeface="Calibri"/>
              <a:cs typeface="Calibri"/>
            </a:endParaRPr>
          </a:p>
          <a:p>
            <a:pPr marL="73660">
              <a:lnSpc>
                <a:spcPts val="1250"/>
              </a:lnSpc>
            </a:pPr>
            <a:r>
              <a:rPr sz="2400" dirty="0">
                <a:latin typeface="Calibri"/>
                <a:cs typeface="Calibri"/>
              </a:rPr>
              <a:t>Go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 dirty="0">
              <a:latin typeface="Calibri"/>
              <a:cs typeface="Calibri"/>
            </a:endParaRPr>
          </a:p>
          <a:p>
            <a:pPr marL="73660" marR="100330">
              <a:lnSpc>
                <a:spcPct val="96500"/>
              </a:lnSpc>
              <a:spcBef>
                <a:spcPts val="45"/>
              </a:spcBef>
            </a:pPr>
            <a:r>
              <a:rPr sz="2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https://metavivor.infor</a:t>
            </a:r>
            <a:r>
              <a:rPr sz="240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eady4.com/#homePage</a:t>
            </a:r>
            <a:r>
              <a:rPr sz="2400" spc="-20" dirty="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10" dirty="0">
                <a:latin typeface="Calibri"/>
                <a:cs typeface="Calibri"/>
              </a:rPr>
              <a:t> started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200" dirty="0">
              <a:latin typeface="Calibri"/>
              <a:cs typeface="Calibri"/>
            </a:endParaRPr>
          </a:p>
          <a:p>
            <a:pPr marL="73660" marR="218440">
              <a:lnSpc>
                <a:spcPct val="96400"/>
              </a:lnSpc>
            </a:pPr>
            <a:r>
              <a:rPr sz="2400" dirty="0">
                <a:latin typeface="Calibri"/>
                <a:cs typeface="Calibri"/>
              </a:rPr>
              <a:t>Upper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right- </a:t>
            </a:r>
            <a:r>
              <a:rPr sz="2400" spc="-20" dirty="0">
                <a:latin typeface="Calibri"/>
                <a:cs typeface="Calibri"/>
              </a:rPr>
              <a:t>hand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corner, </a:t>
            </a:r>
            <a:r>
              <a:rPr sz="2400" dirty="0">
                <a:latin typeface="Calibri"/>
                <a:cs typeface="Calibri"/>
              </a:rPr>
              <a:t>click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b="1" spc="-10" dirty="0">
                <a:latin typeface="Calibri"/>
                <a:cs typeface="Calibri"/>
              </a:rPr>
              <a:t>“REGISTER”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462" y="1187946"/>
            <a:ext cx="1330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+mn-lt"/>
                <a:cs typeface="Trebuchet MS"/>
              </a:rPr>
              <a:t>STEP</a:t>
            </a:r>
            <a:r>
              <a:rPr sz="2400" b="1" spc="-190" dirty="0">
                <a:latin typeface="+mn-lt"/>
                <a:cs typeface="Trebuchet MS"/>
              </a:rPr>
              <a:t> </a:t>
            </a:r>
            <a:r>
              <a:rPr sz="2400" b="1" spc="-50" dirty="0">
                <a:latin typeface="+mn-lt"/>
                <a:cs typeface="Trebuchet MS"/>
              </a:rPr>
              <a:t>1</a:t>
            </a:r>
            <a:endParaRPr sz="2400" dirty="0">
              <a:latin typeface="+mn-lt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72329"/>
            <a:ext cx="2490788" cy="117378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750">
              <a:lnSpc>
                <a:spcPts val="1465"/>
              </a:lnSpc>
            </a:pPr>
            <a:endParaRPr lang="en-US" dirty="0">
              <a:latin typeface="Calibri"/>
              <a:cs typeface="Calibri"/>
            </a:endParaRPr>
          </a:p>
          <a:p>
            <a:pPr marL="158750">
              <a:lnSpc>
                <a:spcPts val="1465"/>
              </a:lnSpc>
            </a:pPr>
            <a:r>
              <a:rPr sz="2000" dirty="0">
                <a:latin typeface="Calibri"/>
                <a:cs typeface="Calibri"/>
              </a:rPr>
              <a:t>Fill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personal information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 </a:t>
            </a:r>
            <a:r>
              <a:rPr sz="2000" spc="-10" dirty="0">
                <a:latin typeface="Calibri"/>
                <a:cs typeface="Calibri"/>
              </a:rPr>
              <a:t>email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address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create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password</a:t>
            </a:r>
            <a:endParaRPr lang="en-US" sz="2000" spc="-20" dirty="0">
              <a:latin typeface="Calibri"/>
              <a:cs typeface="Calibri"/>
            </a:endParaRPr>
          </a:p>
          <a:p>
            <a:pPr marL="158750">
              <a:lnSpc>
                <a:spcPts val="1465"/>
              </a:lnSpc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722" y="3142480"/>
            <a:ext cx="3028950" cy="21050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103" y="5342527"/>
            <a:ext cx="2493010" cy="7514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confirmation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will </a:t>
            </a:r>
            <a:r>
              <a:rPr sz="1600" dirty="0">
                <a:latin typeface="Calibri"/>
                <a:cs typeface="Calibri"/>
              </a:rPr>
              <a:t>appear 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email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continue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1295400"/>
            <a:ext cx="7471697" cy="46907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1395" y="990600"/>
            <a:ext cx="102647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STEP</a:t>
            </a:r>
            <a:r>
              <a:rPr spc="-25" dirty="0"/>
              <a:t> </a:t>
            </a:r>
            <a:r>
              <a:rPr spc="-50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650" y="1219200"/>
            <a:ext cx="1186349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STEP</a:t>
            </a:r>
            <a:r>
              <a:rPr spc="-25" dirty="0"/>
              <a:t> </a:t>
            </a:r>
            <a:r>
              <a:rPr spc="-50" dirty="0"/>
              <a:t>3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2400998"/>
            <a:ext cx="2209800" cy="2171002"/>
          </a:xfrm>
          <a:custGeom>
            <a:avLst/>
            <a:gdLst/>
            <a:ahLst/>
            <a:cxnLst/>
            <a:rect l="l" t="t" r="r" b="b"/>
            <a:pathLst>
              <a:path w="1533525" h="1790700">
                <a:moveTo>
                  <a:pt x="0" y="1790700"/>
                </a:moveTo>
                <a:lnTo>
                  <a:pt x="1533525" y="1790700"/>
                </a:lnTo>
                <a:lnTo>
                  <a:pt x="1533525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2591382"/>
            <a:ext cx="2057400" cy="179023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31750">
              <a:lnSpc>
                <a:spcPct val="97300"/>
              </a:lnSpc>
              <a:spcBef>
                <a:spcPts val="145"/>
              </a:spcBef>
            </a:pPr>
            <a:r>
              <a:rPr dirty="0">
                <a:latin typeface="Calibri"/>
                <a:cs typeface="Calibri"/>
              </a:rPr>
              <a:t>In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email </a:t>
            </a:r>
            <a:r>
              <a:rPr dirty="0">
                <a:latin typeface="Calibri"/>
                <a:cs typeface="Calibri"/>
              </a:rPr>
              <a:t>account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you </a:t>
            </a:r>
            <a:r>
              <a:rPr spc="-20" dirty="0">
                <a:latin typeface="Calibri"/>
                <a:cs typeface="Calibri"/>
              </a:rPr>
              <a:t>registered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with, </a:t>
            </a:r>
            <a:r>
              <a:rPr spc="-10" dirty="0">
                <a:latin typeface="Calibri"/>
                <a:cs typeface="Calibri"/>
              </a:rPr>
              <a:t>you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will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receive </a:t>
            </a:r>
            <a:r>
              <a:rPr dirty="0">
                <a:latin typeface="Calibri"/>
                <a:cs typeface="Calibri"/>
              </a:rPr>
              <a:t>this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email.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Calibri"/>
              <a:cs typeface="Calibri"/>
            </a:endParaRPr>
          </a:p>
          <a:p>
            <a:pPr marL="12700" marR="5080">
              <a:lnSpc>
                <a:spcPts val="1580"/>
              </a:lnSpc>
              <a:spcBef>
                <a:spcPts val="5"/>
              </a:spcBef>
            </a:pPr>
            <a:r>
              <a:rPr dirty="0">
                <a:latin typeface="Calibri"/>
                <a:cs typeface="Calibri"/>
              </a:rPr>
              <a:t>Click</a:t>
            </a:r>
            <a:r>
              <a:rPr spc="-114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“CONFIRM ACCOUNT”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2001" y="877887"/>
            <a:ext cx="8559800" cy="5702300"/>
            <a:chOff x="2802001" y="877887"/>
            <a:chExt cx="8559800" cy="57023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9875" y="885825"/>
              <a:ext cx="8524875" cy="3533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14701" y="890587"/>
              <a:ext cx="8534400" cy="5676900"/>
            </a:xfrm>
            <a:custGeom>
              <a:avLst/>
              <a:gdLst/>
              <a:ahLst/>
              <a:cxnLst/>
              <a:rect l="l" t="t" r="r" b="b"/>
              <a:pathLst>
                <a:path w="8534400" h="5676900">
                  <a:moveTo>
                    <a:pt x="0" y="5676519"/>
                  </a:moveTo>
                  <a:lnTo>
                    <a:pt x="8534019" y="5676519"/>
                  </a:lnTo>
                  <a:lnTo>
                    <a:pt x="8534019" y="0"/>
                  </a:lnTo>
                  <a:lnTo>
                    <a:pt x="0" y="0"/>
                  </a:lnTo>
                  <a:lnTo>
                    <a:pt x="0" y="567651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101076" y="3929126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58039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010525" y="3867150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104775" h="114300">
                  <a:moveTo>
                    <a:pt x="104775" y="0"/>
                  </a:moveTo>
                  <a:lnTo>
                    <a:pt x="0" y="57150"/>
                  </a:lnTo>
                  <a:lnTo>
                    <a:pt x="104775" y="114300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075" y="1094041"/>
            <a:ext cx="1088707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STEP</a:t>
            </a:r>
            <a:r>
              <a:rPr spc="-40" dirty="0"/>
              <a:t> </a:t>
            </a:r>
            <a:r>
              <a:rPr spc="-50" dirty="0"/>
              <a:t>4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433573"/>
            <a:ext cx="2495550" cy="332526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455"/>
              </a:lnSpc>
            </a:pPr>
            <a:endParaRPr lang="en-US" spc="-10" dirty="0">
              <a:latin typeface="Calibri"/>
              <a:cs typeface="Calibri"/>
            </a:endParaRPr>
          </a:p>
          <a:p>
            <a:pPr marL="69215">
              <a:lnSpc>
                <a:spcPts val="1455"/>
              </a:lnSpc>
            </a:pPr>
            <a:r>
              <a:rPr spc="-10" dirty="0">
                <a:latin typeface="Calibri"/>
                <a:cs typeface="Calibri"/>
              </a:rPr>
              <a:t>Once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confirmed,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you</a:t>
            </a:r>
            <a:endParaRPr dirty="0">
              <a:latin typeface="Calibri"/>
              <a:cs typeface="Calibri"/>
            </a:endParaRPr>
          </a:p>
          <a:p>
            <a:pPr marL="69215" marR="346710">
              <a:lnSpc>
                <a:spcPts val="1580"/>
              </a:lnSpc>
              <a:spcBef>
                <a:spcPts val="65"/>
              </a:spcBef>
            </a:pPr>
            <a:r>
              <a:rPr dirty="0">
                <a:latin typeface="Calibri"/>
                <a:cs typeface="Calibri"/>
              </a:rPr>
              <a:t>will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 </a:t>
            </a:r>
            <a:r>
              <a:rPr spc="-20" dirty="0">
                <a:latin typeface="Calibri"/>
                <a:cs typeface="Calibri"/>
              </a:rPr>
              <a:t>taken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this </a:t>
            </a:r>
            <a:r>
              <a:rPr dirty="0">
                <a:latin typeface="Calibri"/>
                <a:cs typeface="Calibri"/>
              </a:rPr>
              <a:t>page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(already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signed </a:t>
            </a:r>
            <a:r>
              <a:rPr spc="-20" dirty="0">
                <a:latin typeface="Calibri"/>
                <a:cs typeface="Calibri"/>
              </a:rPr>
              <a:t>in).</a:t>
            </a:r>
            <a:endParaRPr dirty="0">
              <a:latin typeface="Calibri"/>
              <a:cs typeface="Calibri"/>
            </a:endParaRPr>
          </a:p>
          <a:p>
            <a:pPr marL="69215" marR="197485">
              <a:lnSpc>
                <a:spcPct val="97300"/>
              </a:lnSpc>
              <a:spcBef>
                <a:spcPts val="1145"/>
              </a:spcBef>
            </a:pPr>
            <a:r>
              <a:rPr spc="-10" dirty="0">
                <a:latin typeface="Calibri"/>
                <a:cs typeface="Calibri"/>
              </a:rPr>
              <a:t>InfoReady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has </a:t>
            </a:r>
            <a:r>
              <a:rPr spc="-25" dirty="0">
                <a:latin typeface="Calibri"/>
                <a:cs typeface="Calibri"/>
              </a:rPr>
              <a:t>an </a:t>
            </a:r>
            <a:r>
              <a:rPr spc="-10" dirty="0">
                <a:latin typeface="Calibri"/>
                <a:cs typeface="Calibri"/>
              </a:rPr>
              <a:t>extensive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“help”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section </a:t>
            </a:r>
            <a:r>
              <a:rPr dirty="0">
                <a:latin typeface="Calibri"/>
                <a:cs typeface="Calibri"/>
              </a:rPr>
              <a:t>for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reviewers,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including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a </a:t>
            </a:r>
            <a:r>
              <a:rPr spc="-10" dirty="0">
                <a:latin typeface="Calibri"/>
                <a:cs typeface="Calibri"/>
              </a:rPr>
              <a:t>downloadable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guide. </a:t>
            </a:r>
            <a:r>
              <a:rPr sz="160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https://infoready.freshdes</a:t>
            </a:r>
            <a:r>
              <a:rPr sz="1600" spc="-25" dirty="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sz="16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k.com/support/solutions/</a:t>
            </a:r>
            <a:r>
              <a:rPr sz="1600" spc="-10" dirty="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sz="16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14000072814</a:t>
            </a:r>
            <a:endParaRPr lang="en-US" sz="1600" u="sng" spc="-10" dirty="0">
              <a:solidFill>
                <a:srgbClr val="467885"/>
              </a:solidFill>
              <a:uFill>
                <a:solidFill>
                  <a:srgbClr val="467885"/>
                </a:solidFill>
              </a:uFill>
              <a:latin typeface="Calibri"/>
              <a:cs typeface="Calibri"/>
            </a:endParaRPr>
          </a:p>
          <a:p>
            <a:pPr marL="69215" marR="197485">
              <a:lnSpc>
                <a:spcPct val="97300"/>
              </a:lnSpc>
              <a:spcBef>
                <a:spcPts val="1145"/>
              </a:spcBef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2750" y="523875"/>
            <a:ext cx="8639175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8915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Tips</a:t>
            </a:r>
            <a:r>
              <a:rPr sz="3600" u="sng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3600" u="sng" spc="-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Successful</a:t>
            </a:r>
            <a:r>
              <a:rPr sz="3600" u="sng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LOIs</a:t>
            </a:r>
            <a:r>
              <a:rPr sz="3600" u="sng" spc="-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600" u="sng" spc="-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Grant</a:t>
            </a:r>
            <a:r>
              <a:rPr sz="36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828800"/>
            <a:ext cx="10473690" cy="386298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METAvivor</a:t>
            </a:r>
            <a:r>
              <a:rPr sz="20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funds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research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focused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treating</a:t>
            </a:r>
            <a:r>
              <a:rPr sz="2000" u="sng" spc="-3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established</a:t>
            </a:r>
            <a:r>
              <a:rPr sz="2000" u="sng" spc="-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breast</a:t>
            </a:r>
            <a:r>
              <a:rPr sz="2000" u="sng" spc="-8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cancer</a:t>
            </a:r>
            <a:r>
              <a:rPr sz="2000" u="sng" spc="-8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metastases</a:t>
            </a:r>
            <a:r>
              <a:rPr sz="2000" u="sng" spc="-4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to</a:t>
            </a:r>
            <a:r>
              <a:rPr sz="2000" u="sng" spc="-5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improve outcomes</a:t>
            </a:r>
            <a:r>
              <a:rPr sz="2000" u="sng" spc="-2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for</a:t>
            </a:r>
            <a:r>
              <a:rPr sz="2000" u="sng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stage</a:t>
            </a:r>
            <a:r>
              <a:rPr sz="2000" u="sng" spc="-5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IV</a:t>
            </a:r>
            <a:r>
              <a:rPr sz="2000" u="sng" spc="-9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metastatic</a:t>
            </a:r>
            <a:r>
              <a:rPr sz="2000" u="sng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breast</a:t>
            </a:r>
            <a:r>
              <a:rPr sz="2000" u="sng" spc="-5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cancer</a:t>
            </a:r>
            <a:r>
              <a:rPr sz="2000" u="sng" spc="-75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patients</a:t>
            </a:r>
            <a:r>
              <a:rPr sz="2000" u="sng" spc="-1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000" u="sng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000" u="sng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Strong</a:t>
            </a:r>
            <a:r>
              <a:rPr sz="20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LOIs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must</a:t>
            </a:r>
            <a:r>
              <a:rPr sz="20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have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clear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focus</a:t>
            </a:r>
            <a:r>
              <a:rPr sz="2000" u="sng" spc="-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2000" u="sng" spc="-6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studying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established</a:t>
            </a:r>
            <a:r>
              <a:rPr sz="2000" u="sng" spc="-9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breast</a:t>
            </a:r>
            <a:r>
              <a:rPr sz="2000" u="sng" spc="-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cancer</a:t>
            </a:r>
            <a:r>
              <a:rPr sz="2000" u="sng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metastases</a:t>
            </a:r>
            <a:r>
              <a:rPr sz="2000" u="sng" spc="-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throughout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5600" marR="777240" indent="-343535">
              <a:lnSpc>
                <a:spcPct val="822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Preference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funding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given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research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potential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lead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directly</a:t>
            </a:r>
            <a:r>
              <a:rPr sz="20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improved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clinical outcomes</a:t>
            </a:r>
            <a:r>
              <a:rPr sz="2000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(clinical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studies),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sz="20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meant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provide</a:t>
            </a:r>
            <a:r>
              <a:rPr sz="20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clear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conceptual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foundation</a:t>
            </a:r>
            <a:r>
              <a:rPr sz="20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0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improving</a:t>
            </a:r>
            <a:r>
              <a:rPr sz="2000" u="sng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u="sng" spc="-6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treatment</a:t>
            </a:r>
            <a:r>
              <a:rPr sz="2000" u="sng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u="sng" spc="-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metastatic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breast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cancer</a:t>
            </a:r>
            <a:r>
              <a:rPr sz="2000" u="sng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0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future,</a:t>
            </a:r>
            <a:r>
              <a:rPr sz="2000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2000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case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mechanistic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basic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studies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example.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5600" marR="777240" indent="-343535">
              <a:lnSpc>
                <a:spcPct val="82200"/>
              </a:lnSpc>
              <a:buFont typeface="Arial MT"/>
              <a:buChar char="•"/>
              <a:tabLst>
                <a:tab pos="355600" algn="l"/>
              </a:tabLst>
            </a:pP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5600" marR="1224915" indent="-343535">
              <a:lnSpc>
                <a:spcPct val="817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All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full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applications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chemeClr val="tx1"/>
                </a:solidFill>
                <a:latin typeface="Calibri"/>
                <a:cs typeface="Calibri"/>
              </a:rPr>
              <a:t>require</a:t>
            </a:r>
            <a:r>
              <a:rPr sz="2000" b="1" i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inclusion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patient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advocate.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Advocate</a:t>
            </a:r>
            <a:r>
              <a:rPr sz="20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involvement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must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be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meaningful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;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examples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meaningful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involvement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include</a:t>
            </a:r>
            <a:r>
              <a:rPr sz="20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advocates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reviewing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lay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summary,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helping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refine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hypotheses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0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meaningful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patients,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being</a:t>
            </a:r>
            <a:r>
              <a:rPr sz="2000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invited</a:t>
            </a:r>
            <a:r>
              <a:rPr sz="20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lab</a:t>
            </a:r>
            <a:r>
              <a:rPr sz="20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meetings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77897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352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THANK</a:t>
            </a:r>
            <a:r>
              <a:rPr sz="3600" spc="-55" dirty="0"/>
              <a:t> </a:t>
            </a:r>
            <a:r>
              <a:rPr sz="3600" spc="-10" dirty="0"/>
              <a:t>YOU</a:t>
            </a:r>
            <a:r>
              <a:rPr sz="3600" spc="-85" dirty="0"/>
              <a:t> </a:t>
            </a:r>
            <a:r>
              <a:rPr sz="3600" dirty="0"/>
              <a:t>AND</a:t>
            </a:r>
            <a:r>
              <a:rPr sz="3600" spc="-30" dirty="0"/>
              <a:t> </a:t>
            </a:r>
            <a:r>
              <a:rPr sz="3600" spc="-10" dirty="0"/>
              <a:t>QUESTIONS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4885" y="5578547"/>
            <a:ext cx="655730" cy="12323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1215245"/>
            <a:ext cx="9077325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630157"/>
            <a:ext cx="7833864" cy="5597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8340813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81000"/>
            <a:ext cx="8991600" cy="110940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51865" marR="5080" indent="-309880" algn="ctr">
              <a:lnSpc>
                <a:spcPct val="101400"/>
              </a:lnSpc>
              <a:spcBef>
                <a:spcPts val="65"/>
              </a:spcBef>
            </a:pP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Scientific</a:t>
            </a:r>
            <a:r>
              <a:rPr sz="3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Advisory</a:t>
            </a:r>
            <a:r>
              <a:rPr sz="3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Board</a:t>
            </a:r>
            <a:r>
              <a:rPr lang="en-US"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– </a:t>
            </a:r>
            <a:br>
              <a:rPr lang="en-US"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</a:b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Tips</a:t>
            </a:r>
            <a:r>
              <a:rPr sz="3600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3600" u="sng" spc="-25" dirty="0">
                <a:latin typeface="Calibri"/>
                <a:cs typeface="Calibri"/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Submitting</a:t>
            </a:r>
            <a:r>
              <a:rPr sz="3600" u="sng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6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Successful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Grant</a:t>
            </a:r>
            <a:endParaRPr sz="3600" u="sng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1905000"/>
            <a:ext cx="8035290" cy="4120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indent="-88900">
              <a:lnSpc>
                <a:spcPct val="15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Grant</a:t>
            </a:r>
            <a:r>
              <a:rPr sz="2000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responsive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RFA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Scope</a:t>
            </a:r>
            <a:r>
              <a:rPr sz="2000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reasonable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time/budget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spcBef>
                <a:spcPts val="20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CLEAR,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well-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defined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hypothesis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spcBef>
                <a:spcPts val="20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included</a:t>
            </a:r>
            <a:r>
              <a:rPr sz="2000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(reagents,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spcBef>
                <a:spcPts val="15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risk</a:t>
            </a:r>
            <a:r>
              <a:rPr sz="2000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okay,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explain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risk</a:t>
            </a:r>
            <a:r>
              <a:rPr sz="2000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mitigated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spcBef>
                <a:spcPts val="20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Advocate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involvement</a:t>
            </a:r>
            <a:r>
              <a:rPr sz="20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superficial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(token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enough!)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sz="20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R01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isn’t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perfunctory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spcBef>
                <a:spcPts val="20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Assume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something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wrong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</a:t>
            </a:r>
            <a:r>
              <a:rPr sz="2000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submission</a:t>
            </a:r>
            <a:r>
              <a:rPr sz="2000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ahead!</a:t>
            </a:r>
            <a:endParaRPr sz="2000" dirty="0">
              <a:latin typeface="Calibri"/>
              <a:cs typeface="Calibri"/>
            </a:endParaRPr>
          </a:p>
          <a:p>
            <a:pPr marL="92075" indent="-88900">
              <a:lnSpc>
                <a:spcPct val="150000"/>
              </a:lnSpc>
              <a:spcBef>
                <a:spcPts val="15"/>
              </a:spcBef>
              <a:buSzPct val="94444"/>
              <a:buFont typeface="Arial MT"/>
              <a:buChar char="•"/>
              <a:tabLst>
                <a:tab pos="9207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Proofread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final</a:t>
            </a:r>
            <a:r>
              <a:rPr sz="2000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product</a:t>
            </a:r>
            <a:r>
              <a:rPr sz="2000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CAREFULLY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57200"/>
            <a:ext cx="8869680" cy="242470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459"/>
              </a:spcBef>
            </a:pPr>
            <a:r>
              <a:rPr sz="4400" b="0" spc="-40" dirty="0">
                <a:latin typeface="Calibri"/>
                <a:cs typeface="Calibri"/>
              </a:rPr>
              <a:t>METAvivor</a:t>
            </a:r>
            <a:r>
              <a:rPr sz="4400" b="0" spc="-22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Research</a:t>
            </a:r>
            <a:r>
              <a:rPr sz="4400" b="0" spc="-229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Program</a:t>
            </a:r>
            <a:endParaRPr sz="4400" dirty="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145"/>
              </a:spcBef>
            </a:pPr>
            <a:br>
              <a:rPr lang="en-US" sz="2150" b="0" dirty="0">
                <a:latin typeface="Calibri"/>
                <a:cs typeface="Calibri"/>
              </a:rPr>
            </a:br>
            <a:r>
              <a:rPr sz="2150" b="0" dirty="0">
                <a:latin typeface="Calibri"/>
                <a:cs typeface="Calibri"/>
              </a:rPr>
              <a:t>Since</a:t>
            </a:r>
            <a:r>
              <a:rPr sz="2150" b="0" spc="3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2009,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spc="-10" dirty="0">
                <a:latin typeface="Calibri"/>
                <a:cs typeface="Calibri"/>
              </a:rPr>
              <a:t>METAvivor</a:t>
            </a:r>
            <a:r>
              <a:rPr sz="2150" b="0" spc="-1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has</a:t>
            </a:r>
            <a:r>
              <a:rPr sz="2150" b="0" spc="6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awarded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218</a:t>
            </a:r>
            <a:r>
              <a:rPr sz="2150" b="0" spc="2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research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grants</a:t>
            </a:r>
            <a:r>
              <a:rPr sz="2150" b="0" spc="5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totaling</a:t>
            </a:r>
            <a:r>
              <a:rPr sz="2150" b="0" spc="30" dirty="0">
                <a:latin typeface="Calibri"/>
                <a:cs typeface="Calibri"/>
              </a:rPr>
              <a:t> </a:t>
            </a:r>
            <a:r>
              <a:rPr sz="2150" b="0" spc="-10" dirty="0">
                <a:latin typeface="Calibri"/>
                <a:cs typeface="Calibri"/>
              </a:rPr>
              <a:t>$37,250,000. </a:t>
            </a:r>
            <a:r>
              <a:rPr sz="2150" b="0" dirty="0">
                <a:latin typeface="Calibri"/>
                <a:cs typeface="Calibri"/>
              </a:rPr>
              <a:t>METAvivor</a:t>
            </a:r>
            <a:r>
              <a:rPr sz="2150" b="0" spc="3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is</a:t>
            </a:r>
            <a:r>
              <a:rPr sz="2150" b="0" spc="2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the</a:t>
            </a:r>
            <a:r>
              <a:rPr sz="2150" b="0" spc="1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only</a:t>
            </a:r>
            <a:r>
              <a:rPr sz="2150" b="0" spc="4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national organization</a:t>
            </a:r>
            <a:r>
              <a:rPr sz="2150" b="0" spc="3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with</a:t>
            </a:r>
            <a:r>
              <a:rPr sz="2150" b="0" spc="3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a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peer</a:t>
            </a:r>
            <a:r>
              <a:rPr sz="2150" b="0" spc="4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and</a:t>
            </a:r>
            <a:r>
              <a:rPr sz="2150" b="0" spc="3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patient</a:t>
            </a:r>
            <a:r>
              <a:rPr sz="2150" b="0" spc="70" dirty="0">
                <a:latin typeface="Calibri"/>
                <a:cs typeface="Calibri"/>
              </a:rPr>
              <a:t> </a:t>
            </a:r>
            <a:r>
              <a:rPr sz="2150" b="0" spc="-10" dirty="0">
                <a:latin typeface="Calibri"/>
                <a:cs typeface="Calibri"/>
              </a:rPr>
              <a:t>advocate </a:t>
            </a:r>
            <a:r>
              <a:rPr sz="2150" b="0" dirty="0">
                <a:latin typeface="Calibri"/>
                <a:cs typeface="Calibri"/>
              </a:rPr>
              <a:t>reviewed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grant</a:t>
            </a:r>
            <a:r>
              <a:rPr sz="2150" b="0" spc="2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program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aimed</a:t>
            </a:r>
            <a:r>
              <a:rPr sz="2150" b="0" spc="6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at</a:t>
            </a:r>
            <a:r>
              <a:rPr sz="2150" b="0" spc="2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exclusively</a:t>
            </a:r>
            <a:r>
              <a:rPr sz="2150" b="0" spc="7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funding</a:t>
            </a:r>
            <a:r>
              <a:rPr sz="2150" b="0" spc="10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MBC</a:t>
            </a:r>
            <a:r>
              <a:rPr sz="2150" b="0" spc="4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research.</a:t>
            </a:r>
            <a:r>
              <a:rPr sz="2150" b="0" spc="5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90%</a:t>
            </a:r>
            <a:r>
              <a:rPr sz="2150" b="0" spc="2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of</a:t>
            </a:r>
            <a:r>
              <a:rPr sz="2150" b="0" spc="10" dirty="0">
                <a:latin typeface="Calibri"/>
                <a:cs typeface="Calibri"/>
              </a:rPr>
              <a:t> </a:t>
            </a:r>
            <a:r>
              <a:rPr sz="2150" b="0" spc="-25" dirty="0">
                <a:latin typeface="Calibri"/>
                <a:cs typeface="Calibri"/>
              </a:rPr>
              <a:t>all </a:t>
            </a:r>
            <a:r>
              <a:rPr sz="2150" b="0" dirty="0">
                <a:latin typeface="Calibri"/>
                <a:cs typeface="Calibri"/>
              </a:rPr>
              <a:t>donations</a:t>
            </a:r>
            <a:r>
              <a:rPr sz="2150" b="0" spc="1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are</a:t>
            </a:r>
            <a:r>
              <a:rPr sz="2150" b="0" spc="7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directed</a:t>
            </a:r>
            <a:r>
              <a:rPr sz="2150" b="0" spc="1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to</a:t>
            </a:r>
            <a:r>
              <a:rPr sz="2150" b="0" spc="10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the</a:t>
            </a:r>
            <a:r>
              <a:rPr sz="2150" b="0" spc="75" dirty="0">
                <a:latin typeface="Calibri"/>
                <a:cs typeface="Calibri"/>
              </a:rPr>
              <a:t> </a:t>
            </a:r>
            <a:r>
              <a:rPr sz="2150" b="0" dirty="0">
                <a:latin typeface="Calibri"/>
                <a:cs typeface="Calibri"/>
              </a:rPr>
              <a:t>research</a:t>
            </a:r>
            <a:r>
              <a:rPr sz="2150" b="0" spc="15" dirty="0">
                <a:latin typeface="Calibri"/>
                <a:cs typeface="Calibri"/>
              </a:rPr>
              <a:t> </a:t>
            </a:r>
            <a:r>
              <a:rPr sz="2150" b="0" spc="-10" dirty="0">
                <a:latin typeface="Calibri"/>
                <a:cs typeface="Calibri"/>
              </a:rPr>
              <a:t>awards.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0" y="3048000"/>
            <a:ext cx="7366000" cy="3037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0489" indent="-103505">
              <a:lnSpc>
                <a:spcPct val="100000"/>
              </a:lnSpc>
              <a:spcBef>
                <a:spcPts val="125"/>
              </a:spcBef>
              <a:buSzPct val="95348"/>
              <a:buFont typeface="Arial MT"/>
              <a:buChar char="•"/>
              <a:tabLst>
                <a:tab pos="110489" algn="l"/>
              </a:tabLst>
            </a:pPr>
            <a:r>
              <a:rPr sz="2150" dirty="0">
                <a:latin typeface="Calibri"/>
                <a:cs typeface="Calibri"/>
              </a:rPr>
              <a:t>MBC-specific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research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program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NOT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prevention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metastasis!</a:t>
            </a:r>
            <a:endParaRPr sz="2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110489" indent="-103505">
              <a:lnSpc>
                <a:spcPct val="100000"/>
              </a:lnSpc>
              <a:buSzPct val="95348"/>
              <a:buFont typeface="Arial MT"/>
              <a:buChar char="•"/>
              <a:tabLst>
                <a:tab pos="110489" algn="l"/>
              </a:tabLst>
            </a:pPr>
            <a:r>
              <a:rPr sz="2150" dirty="0">
                <a:latin typeface="Calibri"/>
                <a:cs typeface="Calibri"/>
              </a:rPr>
              <a:t>Amounts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categories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may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vary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by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grant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cycle</a:t>
            </a:r>
            <a:endParaRPr sz="2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110489" indent="-102870">
              <a:lnSpc>
                <a:spcPct val="100000"/>
              </a:lnSpc>
              <a:buSzPct val="95348"/>
              <a:buFont typeface="Arial MT"/>
              <a:buChar char="•"/>
              <a:tabLst>
                <a:tab pos="110489" algn="l"/>
              </a:tabLst>
            </a:pPr>
            <a:r>
              <a:rPr sz="2150" dirty="0">
                <a:latin typeface="Calibri"/>
                <a:cs typeface="Calibri"/>
              </a:rPr>
              <a:t>2025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MBC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Research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Cycle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will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feature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three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awards:</a:t>
            </a:r>
            <a:endParaRPr sz="2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567690" lvl="1" indent="-102870">
              <a:lnSpc>
                <a:spcPct val="100000"/>
              </a:lnSpc>
              <a:buSzPct val="95348"/>
              <a:buFont typeface="Arial MT"/>
              <a:buChar char="•"/>
              <a:tabLst>
                <a:tab pos="567690" algn="l"/>
              </a:tabLst>
            </a:pPr>
            <a:r>
              <a:rPr sz="2150" dirty="0">
                <a:latin typeface="Calibri"/>
                <a:cs typeface="Calibri"/>
              </a:rPr>
              <a:t>Early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Career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$200,000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Two-</a:t>
            </a:r>
            <a:r>
              <a:rPr sz="2150" dirty="0">
                <a:latin typeface="Calibri"/>
                <a:cs typeface="Calibri"/>
              </a:rPr>
              <a:t>year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award</a:t>
            </a:r>
            <a:endParaRPr sz="2150" dirty="0">
              <a:latin typeface="Calibri"/>
              <a:cs typeface="Calibri"/>
            </a:endParaRPr>
          </a:p>
          <a:p>
            <a:pPr marL="567690" lvl="1" indent="-103505">
              <a:lnSpc>
                <a:spcPct val="100000"/>
              </a:lnSpc>
              <a:spcBef>
                <a:spcPts val="50"/>
              </a:spcBef>
              <a:buSzPct val="95348"/>
              <a:buFont typeface="Arial MT"/>
              <a:buChar char="•"/>
              <a:tabLst>
                <a:tab pos="567690" algn="l"/>
              </a:tabLst>
            </a:pPr>
            <a:r>
              <a:rPr sz="2150" dirty="0">
                <a:latin typeface="Calibri"/>
                <a:cs typeface="Calibri"/>
              </a:rPr>
              <a:t>Translational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$450,000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Three-year </a:t>
            </a:r>
            <a:r>
              <a:rPr sz="2150" spc="-10" dirty="0">
                <a:latin typeface="Calibri"/>
                <a:cs typeface="Calibri"/>
              </a:rPr>
              <a:t>award</a:t>
            </a:r>
            <a:endParaRPr sz="2150" dirty="0">
              <a:latin typeface="Calibri"/>
              <a:cs typeface="Calibri"/>
            </a:endParaRPr>
          </a:p>
          <a:p>
            <a:pPr marL="567690" lvl="1" indent="-103505">
              <a:lnSpc>
                <a:spcPct val="100000"/>
              </a:lnSpc>
              <a:spcBef>
                <a:spcPts val="50"/>
              </a:spcBef>
              <a:buSzPct val="95348"/>
              <a:buFont typeface="Arial MT"/>
              <a:buChar char="•"/>
              <a:tabLst>
                <a:tab pos="567690" algn="l"/>
              </a:tabLst>
            </a:pPr>
            <a:r>
              <a:rPr sz="2150" dirty="0">
                <a:latin typeface="Calibri"/>
                <a:cs typeface="Calibri"/>
              </a:rPr>
              <a:t>Quality</a:t>
            </a:r>
            <a:r>
              <a:rPr sz="2150" spc="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Life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$200,000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–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Two-</a:t>
            </a:r>
            <a:r>
              <a:rPr sz="2150" dirty="0">
                <a:latin typeface="Calibri"/>
                <a:cs typeface="Calibri"/>
              </a:rPr>
              <a:t>year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award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22032"/>
            <a:ext cx="5996586" cy="6413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6471520" cy="30735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8255" y="533400"/>
            <a:ext cx="7604759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u="heavy" dirty="0">
                <a:uFill>
                  <a:solidFill>
                    <a:srgbClr val="000000"/>
                  </a:solidFill>
                </a:uFill>
                <a:latin typeface="+mn-lt"/>
              </a:rPr>
              <a:t>2025</a:t>
            </a:r>
            <a:r>
              <a:rPr sz="3600" u="heavy" spc="-65" dirty="0">
                <a:uFill>
                  <a:solidFill>
                    <a:srgbClr val="000000"/>
                  </a:solidFill>
                </a:uFill>
                <a:latin typeface="+mn-lt"/>
              </a:rPr>
              <a:t>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+mn-lt"/>
              </a:rPr>
              <a:t>Translational</a:t>
            </a:r>
            <a:r>
              <a:rPr sz="3600" u="heavy" spc="204" dirty="0">
                <a:uFill>
                  <a:solidFill>
                    <a:srgbClr val="000000"/>
                  </a:solidFill>
                </a:uFill>
                <a:latin typeface="+mn-lt"/>
              </a:rPr>
              <a:t>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Research</a:t>
            </a:r>
            <a:r>
              <a:rPr sz="3600" u="heavy" spc="-204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Award</a:t>
            </a:r>
            <a:endParaRPr sz="36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655127"/>
            <a:ext cx="11024870" cy="421859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7180" marR="130175" indent="-285115">
              <a:lnSpc>
                <a:spcPct val="100899"/>
              </a:lnSpc>
              <a:spcBef>
                <a:spcPts val="80"/>
              </a:spcBef>
              <a:buFont typeface="Courier New"/>
              <a:buChar char="o"/>
              <a:tabLst>
                <a:tab pos="298450" algn="l"/>
              </a:tabLst>
            </a:pP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METAvivor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offering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awards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$450,000</a:t>
            </a:r>
            <a:r>
              <a:rPr sz="2000" b="1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(total)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</a:t>
            </a:r>
            <a:r>
              <a:rPr sz="2000" b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three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years</a:t>
            </a:r>
            <a:r>
              <a:rPr sz="2000" b="1" spc="3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translational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research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designed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address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critical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problems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barriers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progress</a:t>
            </a:r>
            <a:r>
              <a:rPr sz="2000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MBC.</a:t>
            </a:r>
            <a:endParaRPr sz="2000" dirty="0">
              <a:latin typeface="Calibri"/>
              <a:cs typeface="Calibri"/>
            </a:endParaRPr>
          </a:p>
          <a:p>
            <a:pPr marL="297180" marR="5080" indent="-285115">
              <a:lnSpc>
                <a:spcPct val="100800"/>
              </a:lnSpc>
              <a:spcBef>
                <a:spcPts val="2180"/>
              </a:spcBef>
              <a:buFont typeface="Courier New"/>
              <a:buChar char="o"/>
              <a:tabLst>
                <a:tab pos="298450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This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amount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includes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</a:t>
            </a:r>
            <a:r>
              <a:rPr sz="2000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costs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(including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$4500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three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years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travel),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indirect</a:t>
            </a:r>
            <a:r>
              <a:rPr sz="2000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costs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5%</a:t>
            </a:r>
            <a:r>
              <a:rPr sz="2000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total 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award</a:t>
            </a:r>
            <a:endParaRPr sz="2000" dirty="0">
              <a:latin typeface="Calibri"/>
              <a:cs typeface="Calibri"/>
            </a:endParaRPr>
          </a:p>
          <a:p>
            <a:pPr marL="297180" marR="182245" indent="-285115">
              <a:lnSpc>
                <a:spcPct val="100800"/>
              </a:lnSpc>
              <a:spcBef>
                <a:spcPts val="2105"/>
              </a:spcBef>
              <a:buFont typeface="Courier New"/>
              <a:buChar char="o"/>
              <a:tabLst>
                <a:tab pos="298450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Applicants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</a:t>
            </a:r>
            <a:r>
              <a:rPr sz="2000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hold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PhD,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MD,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DVM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equivalent</a:t>
            </a:r>
            <a:r>
              <a:rPr sz="2000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doctoral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degree</a:t>
            </a:r>
            <a:r>
              <a:rPr sz="2000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accredited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institution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hold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independent</a:t>
            </a:r>
            <a:r>
              <a:rPr sz="2000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position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beyond</a:t>
            </a:r>
            <a:r>
              <a:rPr sz="2000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trainee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(i.e.,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postdoctoral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fellow,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student,</a:t>
            </a:r>
            <a:r>
              <a:rPr sz="2000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fellow,</a:t>
            </a:r>
            <a:r>
              <a:rPr sz="2000" spc="-10" dirty="0">
                <a:latin typeface="Calibri"/>
                <a:cs typeface="Calibri"/>
              </a:rPr>
              <a:t> 	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resident,</a:t>
            </a:r>
            <a:r>
              <a:rPr sz="2000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etc.)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United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States.</a:t>
            </a:r>
            <a:endParaRPr sz="2000" dirty="0">
              <a:latin typeface="Calibri"/>
              <a:cs typeface="Calibri"/>
            </a:endParaRPr>
          </a:p>
          <a:p>
            <a:pPr marL="297180" marR="53975" indent="-285115">
              <a:lnSpc>
                <a:spcPct val="100899"/>
              </a:lnSpc>
              <a:spcBef>
                <a:spcPts val="2100"/>
              </a:spcBef>
              <a:buFont typeface="Courier New"/>
              <a:buChar char="o"/>
              <a:tabLst>
                <a:tab pos="298450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anticipate</a:t>
            </a:r>
            <a:r>
              <a:rPr sz="2000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approximately</a:t>
            </a:r>
            <a:r>
              <a:rPr sz="20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30%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early career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applicants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sz="2000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submit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Letter</a:t>
            </a:r>
            <a:r>
              <a:rPr sz="2000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Intent (LOI)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invited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submit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full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application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following the</a:t>
            </a:r>
            <a:r>
              <a:rPr sz="2000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LOI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review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195"/>
              </a:spcBef>
              <a:buFont typeface="Courier New"/>
              <a:buChar char="o"/>
              <a:tabLst>
                <a:tab pos="297815" algn="l"/>
              </a:tabLst>
            </a:pP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sz="2000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invited</a:t>
            </a:r>
            <a:r>
              <a:rPr sz="2000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applications</a:t>
            </a:r>
            <a:r>
              <a:rPr sz="20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000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considered</a:t>
            </a:r>
            <a:r>
              <a:rPr sz="20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0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funding.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101" y="304800"/>
            <a:ext cx="7789798" cy="1665922"/>
          </a:xfrm>
          <a:prstGeom prst="rect">
            <a:avLst/>
          </a:prstGeom>
        </p:spPr>
        <p:txBody>
          <a:bodyPr vert="horz" wrap="square" lIns="0" tIns="106108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5"/>
              </a:spcBef>
            </a:pPr>
            <a:r>
              <a:rPr sz="3600" u="sng" dirty="0">
                <a:uFill>
                  <a:solidFill>
                    <a:srgbClr val="000000"/>
                  </a:solidFill>
                </a:uFill>
              </a:rPr>
              <a:t>2025</a:t>
            </a:r>
            <a:r>
              <a:rPr sz="3600"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Early</a:t>
            </a:r>
            <a:r>
              <a:rPr sz="3600"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000000"/>
                  </a:solidFill>
                </a:uFill>
              </a:rPr>
              <a:t>Career</a:t>
            </a:r>
            <a:r>
              <a:rPr sz="3600" u="sng" spc="-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20" dirty="0">
                <a:uFill>
                  <a:solidFill>
                    <a:srgbClr val="000000"/>
                  </a:solidFill>
                </a:uFill>
              </a:rPr>
              <a:t>Investigator</a:t>
            </a:r>
            <a:r>
              <a:rPr sz="3600" u="sng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</a:rPr>
              <a:t>Award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43089" y="1371600"/>
            <a:ext cx="10240010" cy="45870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3695" marR="12065" indent="-341630" algn="just">
              <a:lnSpc>
                <a:spcPct val="100800"/>
              </a:lnSpc>
              <a:spcBef>
                <a:spcPts val="8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METAvivor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offering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awards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up</a:t>
            </a:r>
            <a:r>
              <a:rPr sz="2000" b="1" spc="3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$200,000</a:t>
            </a:r>
            <a:r>
              <a:rPr sz="2000" b="1" spc="3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(total)</a:t>
            </a:r>
            <a:r>
              <a:rPr sz="2000" b="1" spc="3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over</a:t>
            </a:r>
            <a:r>
              <a:rPr sz="2000" b="1" spc="3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two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years</a:t>
            </a:r>
            <a:r>
              <a:rPr sz="2000" b="1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early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career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investigators 	(investigators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years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professional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degree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award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years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starting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their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tenured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faculty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position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started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eligibility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RFP).</a:t>
            </a:r>
            <a:endParaRPr sz="2000" dirty="0">
              <a:latin typeface="Calibri"/>
              <a:cs typeface="Calibri"/>
            </a:endParaRPr>
          </a:p>
          <a:p>
            <a:pPr marL="353695" marR="5080" indent="-341630" algn="just">
              <a:lnSpc>
                <a:spcPct val="102000"/>
              </a:lnSpc>
              <a:spcBef>
                <a:spcPts val="207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This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(including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$3000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years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travel),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indirect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award.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Applicants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PhD,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MD,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DVM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 doctoral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degree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25" dirty="0">
                <a:latin typeface="Times New Roman"/>
                <a:cs typeface="Times New Roman"/>
              </a:rPr>
              <a:t> an </a:t>
            </a:r>
            <a:r>
              <a:rPr sz="2000" dirty="0">
                <a:latin typeface="Times New Roman"/>
                <a:cs typeface="Times New Roman"/>
              </a:rPr>
              <a:t>accredited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independent position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beyond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trainee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(i.e.,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postdoctoral fellow,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student,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clinical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fellow,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resident,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United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States.</a:t>
            </a:r>
            <a:endParaRPr sz="2000" dirty="0">
              <a:latin typeface="Times New Roman"/>
              <a:cs typeface="Times New Roman"/>
            </a:endParaRPr>
          </a:p>
          <a:p>
            <a:pPr marL="353695" marR="8890" indent="-341630" algn="just">
              <a:lnSpc>
                <a:spcPct val="100899"/>
              </a:lnSpc>
              <a:spcBef>
                <a:spcPts val="202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anticipate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approximately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30%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early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career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applicants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required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Letter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Intent </a:t>
            </a:r>
            <a:r>
              <a:rPr sz="2000" dirty="0">
                <a:latin typeface="Calibri"/>
                <a:cs typeface="Calibri"/>
              </a:rPr>
              <a:t>(LOI)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invited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review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ourier New"/>
              <a:buChar char="o"/>
            </a:pP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Only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invited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applications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funding.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1216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MT</vt:lpstr>
      <vt:lpstr>Calibri</vt:lpstr>
      <vt:lpstr>Courier New</vt:lpstr>
      <vt:lpstr>Times New Roman</vt:lpstr>
      <vt:lpstr>Office Theme</vt:lpstr>
      <vt:lpstr>METAvivor Research Grant Applicant Training 2025</vt:lpstr>
      <vt:lpstr>PowerPoint Presentation</vt:lpstr>
      <vt:lpstr>PowerPoint Presentation</vt:lpstr>
      <vt:lpstr>Scientific Advisory Board –  Tips for Submitting A Successful Grant</vt:lpstr>
      <vt:lpstr>METAvivor Research Program  Since 2009, METAvivor has awarded 218 research grants totaling $37,250,000. METAvivor is the only national organization with a peer and patient advocate reviewed grant program aimed at exclusively funding MBC research. 90% of all donations are directed to the research awards.</vt:lpstr>
      <vt:lpstr>PowerPoint Presentation</vt:lpstr>
      <vt:lpstr>PowerPoint Presentation</vt:lpstr>
      <vt:lpstr>2025 Translational Research Award</vt:lpstr>
      <vt:lpstr>2025 Early Career Investigator Award</vt:lpstr>
      <vt:lpstr>2025 Quality of Life Research Award</vt:lpstr>
      <vt:lpstr>PowerPoint Presentation</vt:lpstr>
      <vt:lpstr>Peer Review Process</vt:lpstr>
      <vt:lpstr>How Letters of Intent (LOI) and Invited Grants are Scored</vt:lpstr>
      <vt:lpstr>How To Access InfoReady for Review</vt:lpstr>
      <vt:lpstr>STEP 2</vt:lpstr>
      <vt:lpstr>STEP 3</vt:lpstr>
      <vt:lpstr>STEP 4</vt:lpstr>
      <vt:lpstr>Tips for Successful LOIs and Grant Applications</vt:lpstr>
      <vt:lpstr>THANK YOU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Gilliam (METAvivor)</dc:creator>
  <cp:lastModifiedBy>Rachel Gilliam (METAvivor)</cp:lastModifiedBy>
  <cp:revision>1</cp:revision>
  <dcterms:created xsi:type="dcterms:W3CDTF">2025-01-27T21:55:49Z</dcterms:created>
  <dcterms:modified xsi:type="dcterms:W3CDTF">2025-01-27T22:12:09Z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LastSaved">
    <vt:filetime>2025-01-27T00:00:00Z</vt:filetime>
  </property>
</Properties>
</file>